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penfield, David [ISSO]" userId="7dd0e142-82d7-4b9d-acad-91452ffd537e" providerId="ADAL" clId="{4A27899D-323E-4D2C-9BBF-0D1B14C1404F}"/>
    <pc:docChg chg="modSld">
      <pc:chgData name="Sappenfield, David [ISSO]" userId="7dd0e142-82d7-4b9d-acad-91452ffd537e" providerId="ADAL" clId="{4A27899D-323E-4D2C-9BBF-0D1B14C1404F}" dt="2025-05-13T17:21:49.316" v="7" actId="113"/>
      <pc:docMkLst>
        <pc:docMk/>
      </pc:docMkLst>
      <pc:sldChg chg="modSp mod">
        <pc:chgData name="Sappenfield, David [ISSO]" userId="7dd0e142-82d7-4b9d-acad-91452ffd537e" providerId="ADAL" clId="{4A27899D-323E-4D2C-9BBF-0D1B14C1404F}" dt="2025-05-13T17:21:49.316" v="7" actId="113"/>
        <pc:sldMkLst>
          <pc:docMk/>
          <pc:sldMk cId="214966921" sldId="329"/>
        </pc:sldMkLst>
        <pc:spChg chg="mod">
          <ac:chgData name="Sappenfield, David [ISSO]" userId="7dd0e142-82d7-4b9d-acad-91452ffd537e" providerId="ADAL" clId="{4A27899D-323E-4D2C-9BBF-0D1B14C1404F}" dt="2025-05-13T17:21:49.316" v="7" actId="113"/>
          <ac:spMkLst>
            <pc:docMk/>
            <pc:sldMk cId="214966921" sldId="329"/>
            <ac:spMk id="2" creationId="{0A9165A0-2486-6A94-ABFA-B8245A53446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0E9B-E8FC-4F37-A99F-EF6D2A010B7B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7855D-E056-41D0-9A07-626304B7A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99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CFE92-12A6-45F5-8F58-F1234AF5A9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92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11504-B56F-6BD3-FCB7-5188AEE90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78089-6E0C-FF2D-D91F-7BDF92763D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44873-0DD6-623D-DF7D-1ABE5EEF9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70B75-6033-6FE0-2351-BFDCDE33C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5444F-F6E4-D4C8-8AE5-721CB8412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28CC-3F98-BA68-2B15-B4ECFDC5A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AB3E22-95FA-072E-7367-DB5F09837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E6383-D6E6-0D59-8099-75F1FF822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F8D26-B3E1-1B92-72A2-3C8C81D18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F6035-45CC-20D8-6152-5AF903383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5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B8ED87-0BB7-36A6-586F-9654E27BE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5B5AD-0CA0-E166-E65E-C25D3EDC7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8960B-891B-A440-F160-F3E2CB871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D6DD0-4E7F-9B55-680A-99A51432F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B68B7-A7BC-1152-8FE2-2D454CAE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75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E20D9-DDE3-CC44-E3D6-769D8B21D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DE69D-B594-93DD-EC88-6A83E67B5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0FA84-2CDC-5B09-BD9A-A81F44BC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6B48B-54C0-8D62-73B5-EE28112FC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7DF73-CFE2-25ED-F43A-125530AE8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5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562B3-C661-E089-BA4F-FCD0BB35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9FF79-EB45-2A10-B800-A00E39D9A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C2BD8-CC22-1FB2-CEA0-E53E8214D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87D14-F742-E7C4-3CDA-1B4FF33B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FC32C-DB81-D7E2-8A9E-3E7BDE725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98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2A1FC-17D1-64CA-5C50-F0ADCE3BC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7D520-622A-3F3A-C30B-9D0557F43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417B5-B2D5-ECDC-A057-237B7AD4B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9D76C-E3AF-148F-EE37-E2B2F5735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A84D58-A45F-BA6B-901E-324EA57F5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81E99-4FEC-2333-8827-E19E3F49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56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FCFF5-B0BC-A8BD-B4D9-D9388E41D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9EDF4-0E93-8959-06B9-22D61040D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D2FD0-7925-CBBD-D64D-132EE51FB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5FDF60-6E13-A5ED-B87D-83B093B55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E0B574-87F6-2855-1668-5B2380E117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6561A8-85D0-AD10-2A72-0C8D9CABF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85825-E41A-150A-C4C0-0430AB439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5BEE15-72BA-7FA9-54F7-30A10E6C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1FC66-EAA6-5994-052B-8A5BD093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D45CFF-9C01-4D6A-BC75-395FF7CDD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E764D-FE55-859E-3201-77E9AE930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410C5-BECE-AD98-27B7-53E5EB04D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582231-577A-F0D3-B16B-9BC3A298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1C3F39-3907-2C43-D71F-0FBADFB87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17B6B-9C74-8D3D-6631-093DEDE67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FAA46-390C-534E-055D-ABF0D6E04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31F0D-A57B-4208-5EA4-4E9FFA7D9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E618B-5393-FA09-5672-50EF5A73C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806D8-2FB2-3A46-DB90-78D763C0E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79442-E5A6-254F-64E6-8CDB4981C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45E0F-4395-64B5-4876-068C69D5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0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D5FA4-46A1-D68F-DEF7-F3FE6095F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344460-5941-F7D6-9F9B-DFA71406B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4E811-D8EA-FE7C-A0E4-40515362A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4148E-F81A-5989-0358-453A53BD3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C9F86-A73A-5991-CAB0-83B000A1E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9FF4C-3D94-ECF8-E522-2A37EFEEA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4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4357F8-9B57-0190-6327-B6BEE574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3A3A4-E99F-BEA3-AF85-98286253C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30E73-236D-C16A-8A77-42191088C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797C-B332-4A7C-81B6-D19D40CAD997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8E071-EA70-1CCC-BF98-5945C4E185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156A1-5B5F-2055-80BC-AF2D7512A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87A37-2252-4B49-8458-21C17851A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9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isso@iastate.edu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ystart.its.iastate.edu/istart/controllers/start/StartEngine.cfm" TargetMode="External"/><Relationship Id="rId5" Type="http://schemas.openxmlformats.org/officeDocument/2006/relationships/hyperlink" Target="https://isso.dso.iastate.edu/new-students/graduate" TargetMode="External"/><Relationship Id="rId4" Type="http://schemas.openxmlformats.org/officeDocument/2006/relationships/image" Target="../media/image2.emf"/><Relationship Id="rId9" Type="http://schemas.openxmlformats.org/officeDocument/2006/relationships/hyperlink" Target="https://isso.dso.iastate.ed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438B6F3-63E6-C24B-BA96-ED89033F1C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317"/>
          <a:stretch/>
        </p:blipFill>
        <p:spPr>
          <a:xfrm>
            <a:off x="6264904" y="35665"/>
            <a:ext cx="2180777" cy="47548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15A94F-DD52-8F4B-A799-550ED9D3E02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88602"/>
          <a:stretch/>
        </p:blipFill>
        <p:spPr>
          <a:xfrm>
            <a:off x="0" y="6076334"/>
            <a:ext cx="12192000" cy="78166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6FA5B6E-8B27-0A4E-8B71-106154BC3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0687"/>
            <a:ext cx="9066291" cy="522287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Lucida Sans" panose="020B0602030504020204" pitchFamily="34" charset="0"/>
                <a:cs typeface="Arial" panose="020B0604020202020204" pitchFamily="34" charset="0"/>
              </a:rPr>
              <a:t>Welcome International Graduate Students!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A7EF60-12F2-B64C-B0FC-38E7A5D7E413}"/>
              </a:ext>
            </a:extLst>
          </p:cNvPr>
          <p:cNvSpPr/>
          <p:nvPr/>
        </p:nvSpPr>
        <p:spPr>
          <a:xfrm>
            <a:off x="838200" y="897255"/>
            <a:ext cx="9066291" cy="457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0A9165A0-2486-6A94-ABFA-B8245A534469}"/>
              </a:ext>
            </a:extLst>
          </p:cNvPr>
          <p:cNvSpPr txBox="1"/>
          <p:nvPr/>
        </p:nvSpPr>
        <p:spPr>
          <a:xfrm>
            <a:off x="838200" y="1082203"/>
            <a:ext cx="6797040" cy="49936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Aft>
                <a:spcPts val="300"/>
              </a:spcAft>
            </a:pPr>
            <a:r>
              <a:rPr lang="en-US" b="1" dirty="0">
                <a:solidFill>
                  <a:srgbClr val="545454"/>
                </a:solidFill>
                <a:latin typeface="Univers LT Std 1"/>
              </a:rPr>
              <a:t>APPLYING FOR YOUR VISA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  <a:hlinkClick r:id="rId5"/>
              </a:rPr>
              <a:t>ISSO Website &gt; New Students &gt; Graduate Students</a:t>
            </a:r>
            <a:endParaRPr lang="en-US" dirty="0">
              <a:solidFill>
                <a:srgbClr val="C8102E"/>
              </a:solidFill>
              <a:latin typeface="Univers LT Std 1"/>
            </a:endParaRP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</a:rPr>
              <a:t>Additional Vetting Requirements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</a:rPr>
              <a:t>Visa Validity Length</a:t>
            </a:r>
          </a:p>
          <a:p>
            <a:pPr>
              <a:spcBef>
                <a:spcPts val="1800"/>
              </a:spcBef>
              <a:spcAft>
                <a:spcPts val="300"/>
              </a:spcAft>
            </a:pPr>
            <a:r>
              <a:rPr lang="en-US" b="1" dirty="0">
                <a:solidFill>
                  <a:srgbClr val="545454"/>
                </a:solidFill>
                <a:latin typeface="Univers LT Std 1"/>
              </a:rPr>
              <a:t>ARRIVING AT IOWA STATE UNIVERSITY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</a:rPr>
              <a:t>Required Immigration Check-In</a:t>
            </a:r>
          </a:p>
          <a:p>
            <a:pPr marL="914400" lvl="1" indent="-45720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rgbClr val="C8102E"/>
                </a:solidFill>
                <a:latin typeface="Univers LT Std 1"/>
              </a:rPr>
              <a:t>ISSO Website &gt; </a:t>
            </a:r>
            <a:r>
              <a:rPr lang="en-US" sz="1600" dirty="0" err="1">
                <a:solidFill>
                  <a:srgbClr val="C8102E"/>
                </a:solidFill>
                <a:latin typeface="Univers LT Std 1"/>
                <a:hlinkClick r:id="rId6"/>
              </a:rPr>
              <a:t>CyStart</a:t>
            </a:r>
            <a:r>
              <a:rPr lang="en-US" sz="1600" dirty="0">
                <a:solidFill>
                  <a:srgbClr val="C8102E"/>
                </a:solidFill>
                <a:latin typeface="Univers LT Std 1"/>
                <a:hlinkClick r:id="rId6"/>
              </a:rPr>
              <a:t> login </a:t>
            </a:r>
            <a:r>
              <a:rPr lang="en-US" sz="1600" dirty="0">
                <a:solidFill>
                  <a:srgbClr val="C8102E"/>
                </a:solidFill>
                <a:latin typeface="Univers LT Std 1"/>
              </a:rPr>
              <a:t>(top-right of page)</a:t>
            </a:r>
          </a:p>
          <a:p>
            <a:pPr marL="914400" lvl="1" indent="-45720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rgbClr val="C8102E"/>
                </a:solidFill>
                <a:latin typeface="Univers LT Std 1"/>
              </a:rPr>
              <a:t>International Student Orientation (from left-hand menu)</a:t>
            </a:r>
          </a:p>
          <a:p>
            <a:pPr marL="914400" lvl="1" indent="-45720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rgbClr val="C8102E"/>
                </a:solidFill>
                <a:latin typeface="Univers LT Std 1"/>
              </a:rPr>
              <a:t>Orientation Checklist – F-1 and J-1 Students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</a:rPr>
              <a:t>Only complete after arriving in United States!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</a:rPr>
              <a:t>First step in on-campus employment authorization process.</a:t>
            </a:r>
          </a:p>
          <a:p>
            <a:pPr>
              <a:spcBef>
                <a:spcPts val="1800"/>
              </a:spcBef>
              <a:spcAft>
                <a:spcPts val="300"/>
              </a:spcAft>
            </a:pPr>
            <a:r>
              <a:rPr lang="en-US" b="1" dirty="0">
                <a:solidFill>
                  <a:srgbClr val="545454"/>
                </a:solidFill>
                <a:latin typeface="Univers LT Std 1"/>
              </a:rPr>
              <a:t>LIFE IN THE U.S.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</a:rPr>
              <a:t>Ask questions!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8102E"/>
                </a:solidFill>
                <a:latin typeface="Univers LT Std 1"/>
              </a:rPr>
              <a:t>Activities to avoid – </a:t>
            </a:r>
            <a:r>
              <a:rPr lang="en-US" sz="1600" dirty="0">
                <a:solidFill>
                  <a:srgbClr val="C8102E"/>
                </a:solidFill>
                <a:latin typeface="Univers LT Std 1"/>
              </a:rPr>
              <a:t>Unauthorized employment, criminal activity/arrest, social media posting with strong political messaging</a:t>
            </a:r>
          </a:p>
        </p:txBody>
      </p:sp>
      <p:pic>
        <p:nvPicPr>
          <p:cNvPr id="4" name="Picture 3" descr="A picture containing text, grass, sky, outdoor&#10;&#10;Description automatically generated">
            <a:extLst>
              <a:ext uri="{FF2B5EF4-FFF2-40B4-BE49-F238E27FC236}">
                <a16:creationId xmlns:a16="http://schemas.microsoft.com/office/drawing/2014/main" id="{0264B674-71B0-09DC-3F76-841DAF7B0A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9542" y="1082203"/>
            <a:ext cx="3500770" cy="1967646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6A79274F-49ED-85A2-6D7D-9686C0E5DA0F}"/>
              </a:ext>
            </a:extLst>
          </p:cNvPr>
          <p:cNvSpPr txBox="1"/>
          <p:nvPr/>
        </p:nvSpPr>
        <p:spPr>
          <a:xfrm>
            <a:off x="8139542" y="3333947"/>
            <a:ext cx="3500770" cy="2185214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b="1" dirty="0">
                <a:solidFill>
                  <a:srgbClr val="C8102E"/>
                </a:solidFill>
                <a:latin typeface="Univers LT Std 1"/>
              </a:rPr>
              <a:t>ABOUT THE ISSO:</a:t>
            </a:r>
          </a:p>
          <a:p>
            <a:pPr algn="ctr"/>
            <a:endParaRPr lang="en-US" dirty="0">
              <a:solidFill>
                <a:srgbClr val="C8102E"/>
              </a:solidFill>
              <a:latin typeface="Univers LT Std 1"/>
            </a:endParaRPr>
          </a:p>
          <a:p>
            <a:pPr algn="ctr"/>
            <a:r>
              <a:rPr lang="en-US" sz="1600" dirty="0">
                <a:solidFill>
                  <a:srgbClr val="C8102E"/>
                </a:solidFill>
                <a:latin typeface="Univers LT Std 1"/>
              </a:rPr>
              <a:t>International Students &amp; Scholars Office </a:t>
            </a:r>
          </a:p>
          <a:p>
            <a:pPr algn="ctr"/>
            <a:r>
              <a:rPr lang="en-US" dirty="0">
                <a:solidFill>
                  <a:srgbClr val="C8102E"/>
                </a:solidFill>
                <a:latin typeface="Univers LT Std 1"/>
              </a:rPr>
              <a:t>4th Floor, Memorial Union </a:t>
            </a:r>
          </a:p>
          <a:p>
            <a:pPr algn="ctr"/>
            <a:endParaRPr lang="en-US" dirty="0">
              <a:solidFill>
                <a:srgbClr val="C8102E"/>
              </a:solidFill>
              <a:latin typeface="Univers LT Std 1"/>
            </a:endParaRPr>
          </a:p>
          <a:p>
            <a:pPr algn="ctr"/>
            <a:r>
              <a:rPr lang="en-US" dirty="0">
                <a:solidFill>
                  <a:srgbClr val="C8102E"/>
                </a:solidFill>
                <a:latin typeface="Univers LT Std 1"/>
              </a:rPr>
              <a:t>Phone: 515-294-1120</a:t>
            </a:r>
          </a:p>
          <a:p>
            <a:pPr algn="ctr"/>
            <a:r>
              <a:rPr lang="en-US" dirty="0">
                <a:solidFill>
                  <a:srgbClr val="C8102E"/>
                </a:solidFill>
                <a:latin typeface="Univers LT Std 1"/>
              </a:rPr>
              <a:t>Email: </a:t>
            </a:r>
            <a:r>
              <a:rPr lang="en-US" dirty="0">
                <a:solidFill>
                  <a:srgbClr val="C8102E"/>
                </a:solidFill>
                <a:latin typeface="Univers LT Std 1"/>
                <a:hlinkClick r:id="rId8"/>
              </a:rPr>
              <a:t>isso@iastate.edu</a:t>
            </a:r>
            <a:endParaRPr lang="en-US" dirty="0">
              <a:solidFill>
                <a:srgbClr val="C8102E"/>
              </a:solidFill>
              <a:latin typeface="Univers LT Std 1"/>
            </a:endParaRPr>
          </a:p>
          <a:p>
            <a:pPr algn="ctr"/>
            <a:r>
              <a:rPr lang="en-US" dirty="0">
                <a:solidFill>
                  <a:srgbClr val="C8102E"/>
                </a:solidFill>
                <a:latin typeface="Univers LT Std 1"/>
              </a:rPr>
              <a:t>Website: </a:t>
            </a:r>
            <a:r>
              <a:rPr lang="en-US" dirty="0">
                <a:solidFill>
                  <a:srgbClr val="C8102E"/>
                </a:solidFill>
                <a:latin typeface="Univers LT Std 1"/>
                <a:hlinkClick r:id="rId9"/>
              </a:rPr>
              <a:t>isso.iastate.edu</a:t>
            </a:r>
            <a:endParaRPr lang="en-US" dirty="0">
              <a:solidFill>
                <a:srgbClr val="C8102E"/>
              </a:solidFill>
              <a:latin typeface="Univers LT Std 1"/>
            </a:endParaRPr>
          </a:p>
        </p:txBody>
      </p:sp>
    </p:spTree>
    <p:extLst>
      <p:ext uri="{BB962C8B-B14F-4D97-AF65-F5344CB8AC3E}">
        <p14:creationId xmlns:p14="http://schemas.microsoft.com/office/powerpoint/2010/main" val="214966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133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Lucida Sans</vt:lpstr>
      <vt:lpstr>Univers LT Std 1</vt:lpstr>
      <vt:lpstr>Office Theme</vt:lpstr>
      <vt:lpstr>Welcome International Graduate Students!</vt:lpstr>
    </vt:vector>
  </TitlesOfParts>
  <Company>Iowa State University of Science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International Graduate Students!</dc:title>
  <dc:creator>Sappenfield, David [ISSO]</dc:creator>
  <cp:lastModifiedBy>David Sappenfield</cp:lastModifiedBy>
  <cp:revision>1</cp:revision>
  <dcterms:created xsi:type="dcterms:W3CDTF">2025-05-13T16:52:11Z</dcterms:created>
  <dcterms:modified xsi:type="dcterms:W3CDTF">2025-05-13T17:21:52Z</dcterms:modified>
</cp:coreProperties>
</file>